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jwfQmpDXIwfGaePssneZWWKK9e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63" d="100"/>
          <a:sy n="63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500" i="1" dirty="0"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, and Content">
  <p:cSld name="Title, Subtitle, and Conten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6814040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body" idx="2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Font typeface="Arial"/>
              <a:buChar char=" "/>
              <a:defRPr b="1"/>
            </a:lvl1pPr>
            <a:lvl2pPr marL="914400" lvl="1" indent="-406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Font typeface="Arial"/>
              <a:buChar char=" "/>
              <a:defRPr/>
            </a:lvl2pPr>
            <a:lvl3pPr marL="1371600" lvl="2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 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2 Column">
  <p:cSld name="Title and Content - 2 Colum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1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body" idx="2"/>
          </p:nvPr>
        </p:nvSpPr>
        <p:spPr>
          <a:xfrm>
            <a:off x="94110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Right">
  <p:cSld name="Image Righ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1026396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1026396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2"/>
          </p:nvPr>
        </p:nvSpPr>
        <p:spPr>
          <a:xfrm>
            <a:off x="736980" y="2377440"/>
            <a:ext cx="110263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ftr" idx="11"/>
          </p:nvPr>
        </p:nvSpPr>
        <p:spPr>
          <a:xfrm>
            <a:off x="368300" y="9715500"/>
            <a:ext cx="1139507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>
            <a:spLocks noGrp="1"/>
          </p:cNvSpPr>
          <p:nvPr>
            <p:ph type="pic" idx="3"/>
          </p:nvPr>
        </p:nvSpPr>
        <p:spPr>
          <a:xfrm>
            <a:off x="12315827" y="0"/>
            <a:ext cx="5972174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6" name="Google Shape;96;p23"/>
          <p:cNvSpPr txBox="1">
            <a:spLocks noGrp="1"/>
          </p:cNvSpPr>
          <p:nvPr>
            <p:ph type="body" idx="4"/>
          </p:nvPr>
        </p:nvSpPr>
        <p:spPr>
          <a:xfrm>
            <a:off x="12684125" y="9835635"/>
            <a:ext cx="523557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lf Image Right">
  <p:cSld name="Half Image Righ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>
            <a:spLocks noGrp="1"/>
          </p:cNvSpPr>
          <p:nvPr>
            <p:ph type="title"/>
          </p:nvPr>
        </p:nvSpPr>
        <p:spPr>
          <a:xfrm>
            <a:off x="735204" y="731521"/>
            <a:ext cx="8145272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1"/>
          </p:nvPr>
        </p:nvSpPr>
        <p:spPr>
          <a:xfrm>
            <a:off x="735204" y="1558927"/>
            <a:ext cx="8145272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4"/>
          <p:cNvSpPr txBox="1">
            <a:spLocks noGrp="1"/>
          </p:cNvSpPr>
          <p:nvPr>
            <p:ph type="body" idx="2"/>
          </p:nvPr>
        </p:nvSpPr>
        <p:spPr>
          <a:xfrm>
            <a:off x="735204" y="2377440"/>
            <a:ext cx="8145272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ftr" idx="11"/>
          </p:nvPr>
        </p:nvSpPr>
        <p:spPr>
          <a:xfrm>
            <a:off x="733427" y="9715500"/>
            <a:ext cx="814387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4"/>
          <p:cNvSpPr>
            <a:spLocks noGrp="1"/>
          </p:cNvSpPr>
          <p:nvPr>
            <p:ph type="pic" idx="3"/>
          </p:nvPr>
        </p:nvSpPr>
        <p:spPr>
          <a:xfrm>
            <a:off x="9407526" y="0"/>
            <a:ext cx="88773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3" name="Google Shape;103;p24"/>
          <p:cNvSpPr txBox="1">
            <a:spLocks noGrp="1"/>
          </p:cNvSpPr>
          <p:nvPr>
            <p:ph type="body" idx="4"/>
          </p:nvPr>
        </p:nvSpPr>
        <p:spPr>
          <a:xfrm>
            <a:off x="9774240" y="9835635"/>
            <a:ext cx="814228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">
  <p:cSld name="Image Lef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>
            <a:spLocks noGrp="1"/>
          </p:cNvSpPr>
          <p:nvPr>
            <p:ph type="title"/>
          </p:nvPr>
        </p:nvSpPr>
        <p:spPr>
          <a:xfrm>
            <a:off x="6526402" y="731521"/>
            <a:ext cx="11026396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1"/>
          </p:nvPr>
        </p:nvSpPr>
        <p:spPr>
          <a:xfrm>
            <a:off x="6526402" y="1558927"/>
            <a:ext cx="11026396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body" idx="2"/>
          </p:nvPr>
        </p:nvSpPr>
        <p:spPr>
          <a:xfrm>
            <a:off x="6526402" y="2377440"/>
            <a:ext cx="110263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ftr" idx="11"/>
          </p:nvPr>
        </p:nvSpPr>
        <p:spPr>
          <a:xfrm>
            <a:off x="12687301" y="9715500"/>
            <a:ext cx="52292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5"/>
          <p:cNvSpPr>
            <a:spLocks noGrp="1"/>
          </p:cNvSpPr>
          <p:nvPr>
            <p:ph type="pic" idx="3"/>
          </p:nvPr>
        </p:nvSpPr>
        <p:spPr>
          <a:xfrm>
            <a:off x="1" y="0"/>
            <a:ext cx="5972174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10" name="Google Shape;110;p25"/>
          <p:cNvSpPr txBox="1">
            <a:spLocks noGrp="1"/>
          </p:cNvSpPr>
          <p:nvPr>
            <p:ph type="body" idx="4"/>
          </p:nvPr>
        </p:nvSpPr>
        <p:spPr>
          <a:xfrm>
            <a:off x="366714" y="9835635"/>
            <a:ext cx="522763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lf Image Left">
  <p:cSld name="Half Image Lef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 txBox="1">
            <a:spLocks noGrp="1"/>
          </p:cNvSpPr>
          <p:nvPr>
            <p:ph type="title"/>
          </p:nvPr>
        </p:nvSpPr>
        <p:spPr>
          <a:xfrm>
            <a:off x="9407526" y="731521"/>
            <a:ext cx="8145272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1"/>
          </p:nvPr>
        </p:nvSpPr>
        <p:spPr>
          <a:xfrm>
            <a:off x="9407526" y="1558927"/>
            <a:ext cx="8145272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body" idx="2"/>
          </p:nvPr>
        </p:nvSpPr>
        <p:spPr>
          <a:xfrm>
            <a:off x="9407526" y="2377440"/>
            <a:ext cx="8145272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ftr" idx="11"/>
          </p:nvPr>
        </p:nvSpPr>
        <p:spPr>
          <a:xfrm>
            <a:off x="12687301" y="9715500"/>
            <a:ext cx="52292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6"/>
          <p:cNvSpPr>
            <a:spLocks noGrp="1"/>
          </p:cNvSpPr>
          <p:nvPr>
            <p:ph type="pic" idx="3"/>
          </p:nvPr>
        </p:nvSpPr>
        <p:spPr>
          <a:xfrm>
            <a:off x="0" y="0"/>
            <a:ext cx="88773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17" name="Google Shape;117;p26"/>
          <p:cNvSpPr txBox="1">
            <a:spLocks noGrp="1"/>
          </p:cNvSpPr>
          <p:nvPr>
            <p:ph type="body" idx="4"/>
          </p:nvPr>
        </p:nvSpPr>
        <p:spPr>
          <a:xfrm>
            <a:off x="366714" y="9835635"/>
            <a:ext cx="814228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/W Half">
  <p:cSld name="B/W Half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/>
          <p:nvPr/>
        </p:nvSpPr>
        <p:spPr>
          <a:xfrm>
            <a:off x="9144000" y="0"/>
            <a:ext cx="9144000" cy="10287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7670420" cy="1218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76704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7"/>
          <p:cNvSpPr txBox="1">
            <a:spLocks noGrp="1"/>
          </p:cNvSpPr>
          <p:nvPr>
            <p:ph type="body" idx="2"/>
          </p:nvPr>
        </p:nvSpPr>
        <p:spPr>
          <a:xfrm>
            <a:off x="9880600" y="731521"/>
            <a:ext cx="7670800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57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600"/>
              <a:buChar char="o"/>
              <a:defRPr sz="3600"/>
            </a:lvl2pPr>
            <a:lvl3pPr marL="1371600" lvl="2" indent="-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600"/>
              <a:buChar char="•"/>
              <a:defRPr sz="3600"/>
            </a:lvl3pPr>
            <a:lvl4pPr marL="1828800" lvl="3" indent="-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600"/>
              <a:buChar char="•"/>
              <a:defRPr sz="3600"/>
            </a:lvl4pPr>
            <a:lvl5pPr marL="2286000" lvl="4" indent="-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600"/>
              <a:buChar char="•"/>
              <a:defRPr sz="3600"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7"/>
          <p:cNvSpPr txBox="1">
            <a:spLocks noGrp="1"/>
          </p:cNvSpPr>
          <p:nvPr>
            <p:ph type="body" idx="3"/>
          </p:nvPr>
        </p:nvSpPr>
        <p:spPr>
          <a:xfrm>
            <a:off x="9880604" y="2377440"/>
            <a:ext cx="76707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lt2"/>
              </a:buClr>
              <a:buSzPts val="3200"/>
              <a:buChar char="⚫"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800"/>
              <a:buChar char="o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Char char="•"/>
              <a:defRPr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2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27"/>
          <p:cNvSpPr txBox="1">
            <a:spLocks noGrp="1"/>
          </p:cNvSpPr>
          <p:nvPr>
            <p:ph type="ftr" idx="11"/>
          </p:nvPr>
        </p:nvSpPr>
        <p:spPr>
          <a:xfrm>
            <a:off x="9407526" y="9715500"/>
            <a:ext cx="850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Subtitle">
  <p:cSld name="Title with Sub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6814040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word Slide">
  <p:cSld name="Keyword Slid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word Slide (Dark)">
  <p:cSld name="Keyword Slide (Dark)">
    <p:bg>
      <p:bgPr>
        <a:solidFill>
          <a:schemeClr val="dk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200"/>
              <a:buFont typeface="Arial"/>
              <a:buNone/>
              <a:defRPr sz="1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0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A">
  <p:cSld name="1_Cover A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2"/>
          <p:cNvPicPr preferRelativeResize="0"/>
          <p:nvPr/>
        </p:nvPicPr>
        <p:blipFill rotWithShape="1">
          <a:blip r:embed="rId2">
            <a:alphaModFix/>
          </a:blip>
          <a:srcRect b="-71"/>
          <a:stretch/>
        </p:blipFill>
        <p:spPr>
          <a:xfrm rot="5400000">
            <a:off x="8035470" y="34475"/>
            <a:ext cx="10287000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733425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2023 Autodesk. All rights reserved.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2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" name="Google Shape;22;p12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3309" y="406459"/>
            <a:ext cx="3202029" cy="978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Keyword Slide">
  <p:cSld name="Image Keyword Slid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37" name="Google Shape;137;p31"/>
          <p:cNvSpPr txBox="1">
            <a:spLocks noGrp="1"/>
          </p:cNvSpPr>
          <p:nvPr>
            <p:ph type="body" idx="1"/>
          </p:nvPr>
        </p:nvSpPr>
        <p:spPr>
          <a:xfrm>
            <a:off x="373180" y="9835635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3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352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use Slide">
  <p:cSld name="Pause Slid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32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">
  <p:cSld name="Image Slide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47" name="Google Shape;147;p33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33"/>
          <p:cNvSpPr txBox="1">
            <a:spLocks noGrp="1"/>
          </p:cNvSpPr>
          <p:nvPr>
            <p:ph type="body" idx="1"/>
          </p:nvPr>
        </p:nvSpPr>
        <p:spPr>
          <a:xfrm>
            <a:off x="366713" y="9835635"/>
            <a:ext cx="851058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Image">
  <p:cSld name="Title, Text, and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>
            <a:spLocks noGrp="1"/>
          </p:cNvSpPr>
          <p:nvPr>
            <p:ph type="pic" idx="2"/>
          </p:nvPr>
        </p:nvSpPr>
        <p:spPr>
          <a:xfrm>
            <a:off x="9410705" y="2397288"/>
            <a:ext cx="8140698" cy="715819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7" name="Google Shape;27;p22"/>
          <p:cNvSpPr txBox="1">
            <a:spLocks noGrp="1"/>
          </p:cNvSpPr>
          <p:nvPr>
            <p:ph type="body" idx="3"/>
          </p:nvPr>
        </p:nvSpPr>
        <p:spPr>
          <a:xfrm>
            <a:off x="9407526" y="9278481"/>
            <a:ext cx="814387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3150" tIns="45700" rIns="73150" bIns="4570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A">
  <p:cSld name="Cover A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14"/>
          <p:cNvPicPr preferRelativeResize="0"/>
          <p:nvPr/>
        </p:nvPicPr>
        <p:blipFill rotWithShape="1">
          <a:blip r:embed="rId2">
            <a:alphaModFix/>
          </a:blip>
          <a:srcRect b="-71"/>
          <a:stretch/>
        </p:blipFill>
        <p:spPr>
          <a:xfrm rot="5400000">
            <a:off x="8035470" y="34475"/>
            <a:ext cx="10287000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4"/>
          <p:cNvSpPr txBox="1">
            <a:spLocks noGrp="1"/>
          </p:cNvSpPr>
          <p:nvPr>
            <p:ph type="subTitle" idx="1"/>
          </p:nvPr>
        </p:nvSpPr>
        <p:spPr>
          <a:xfrm>
            <a:off x="733425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2"/>
          </p:nvPr>
        </p:nvSpPr>
        <p:spPr>
          <a:xfrm>
            <a:off x="733424" y="8506274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body" idx="3"/>
          </p:nvPr>
        </p:nvSpPr>
        <p:spPr>
          <a:xfrm>
            <a:off x="733424" y="8932649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4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A">
  <p:cSld name="Divider A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15"/>
          <p:cNvPicPr preferRelativeResize="0"/>
          <p:nvPr/>
        </p:nvPicPr>
        <p:blipFill rotWithShape="1">
          <a:blip r:embed="rId2">
            <a:alphaModFix/>
          </a:blip>
          <a:srcRect r="-100000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40" name="Google Shape;40;p15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5"/>
          <p:cNvSpPr txBox="1">
            <a:spLocks noGrp="1"/>
          </p:cNvSpPr>
          <p:nvPr>
            <p:ph type="title"/>
          </p:nvPr>
        </p:nvSpPr>
        <p:spPr>
          <a:xfrm>
            <a:off x="6172200" y="3493008"/>
            <a:ext cx="1137620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6172200" y="595830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A (Dark)">
  <p:cSld name="Cover A (Dark)">
    <p:bg>
      <p:bgPr>
        <a:solidFill>
          <a:schemeClr val="dk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8035466" y="34473"/>
            <a:ext cx="10287004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6"/>
          <p:cNvSpPr txBox="1">
            <a:spLocks noGrp="1"/>
          </p:cNvSpPr>
          <p:nvPr>
            <p:ph type="subTitle" idx="1"/>
          </p:nvPr>
        </p:nvSpPr>
        <p:spPr>
          <a:xfrm>
            <a:off x="733427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body" idx="2"/>
          </p:nvPr>
        </p:nvSpPr>
        <p:spPr>
          <a:xfrm>
            <a:off x="733424" y="8506274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body" idx="3"/>
          </p:nvPr>
        </p:nvSpPr>
        <p:spPr>
          <a:xfrm>
            <a:off x="733424" y="8932649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6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A (Dark)">
  <p:cSld name="Divider A (Dark)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7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7"/>
          <p:cNvSpPr txBox="1">
            <a:spLocks noGrp="1"/>
          </p:cNvSpPr>
          <p:nvPr>
            <p:ph type="title"/>
          </p:nvPr>
        </p:nvSpPr>
        <p:spPr>
          <a:xfrm>
            <a:off x="6172200" y="3493008"/>
            <a:ext cx="11376200" cy="2246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body" idx="1"/>
          </p:nvPr>
        </p:nvSpPr>
        <p:spPr>
          <a:xfrm>
            <a:off x="6172200" y="595830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B">
  <p:cSld name="Cover B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8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8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cxnSp>
        <p:nvCxnSpPr>
          <p:cNvPr id="62" name="Google Shape;62;p18"/>
          <p:cNvCxnSpPr/>
          <p:nvPr/>
        </p:nvCxnSpPr>
        <p:spPr>
          <a:xfrm rot="10800000">
            <a:off x="3882958" y="7360214"/>
            <a:ext cx="2635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3" name="Google Shape;6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916202" y="730250"/>
            <a:ext cx="2635200" cy="27019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8"/>
          <p:cNvSpPr/>
          <p:nvPr/>
        </p:nvSpPr>
        <p:spPr>
          <a:xfrm>
            <a:off x="733494" y="3740152"/>
            <a:ext cx="2632200" cy="1800224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9144000" y="9847871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subTitle" idx="3"/>
          </p:nvPr>
        </p:nvSpPr>
        <p:spPr>
          <a:xfrm>
            <a:off x="3882959" y="5923204"/>
            <a:ext cx="13668442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lvl="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lvl="4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4"/>
          </p:nvPr>
        </p:nvSpPr>
        <p:spPr>
          <a:xfrm>
            <a:off x="3882958" y="7796406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5"/>
          </p:nvPr>
        </p:nvSpPr>
        <p:spPr>
          <a:xfrm>
            <a:off x="3882958" y="8222781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ftr" idx="11"/>
          </p:nvPr>
        </p:nvSpPr>
        <p:spPr>
          <a:xfrm>
            <a:off x="368301" y="9473274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/>
          <p:nvPr/>
        </p:nvSpPr>
        <p:spPr>
          <a:xfrm>
            <a:off x="368301" y="9727736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882958" y="3512884"/>
            <a:ext cx="1366844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B">
  <p:cSld name="Divider B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5" name="Google Shape;75;p19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>
            <a:off x="373180" y="9835635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body" idx="3"/>
          </p:nvPr>
        </p:nvSpPr>
        <p:spPr>
          <a:xfrm>
            <a:off x="1474790" y="594401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>
            <a:off x="1474790" y="3529750"/>
            <a:ext cx="1366844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oto Sans"/>
              <a:buChar char="⚫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ourier New"/>
              <a:buChar char="o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760">
          <p15:clr>
            <a:srgbClr val="A4A3A4"/>
          </p15:clr>
        </p15:guide>
        <p15:guide id="2" orient="horz" pos="460">
          <p15:clr>
            <a:srgbClr val="A4A3A4"/>
          </p15:clr>
        </p15:guide>
        <p15:guide id="3" orient="horz" pos="6120">
          <p15:clr>
            <a:srgbClr val="A4A3A4"/>
          </p15:clr>
        </p15:guide>
        <p15:guide id="4" pos="462">
          <p15:clr>
            <a:srgbClr val="A4A3A4"/>
          </p15:clr>
        </p15:guide>
        <p15:guide id="5" pos="11056">
          <p15:clr>
            <a:srgbClr val="A4A3A4"/>
          </p15:clr>
        </p15:guide>
        <p15:guide id="6" pos="232">
          <p15:clr>
            <a:srgbClr val="A4A3A4"/>
          </p15:clr>
        </p15:guide>
        <p15:guide id="7" orient="horz" pos="6312">
          <p15:clr>
            <a:srgbClr val="A4A3A4"/>
          </p15:clr>
        </p15:guide>
        <p15:guide id="8" pos="11286">
          <p15:clr>
            <a:srgbClr val="A4A3A4"/>
          </p15:clr>
        </p15:guide>
        <p15:guide id="9" orient="horz" pos="6022">
          <p15:clr>
            <a:srgbClr val="A4A3A4"/>
          </p15:clr>
        </p15:guide>
        <p15:guide id="10" orient="horz" pos="1496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</a:pPr>
            <a:r>
              <a:rPr lang="en-US"/>
              <a:t>Types of 2D toolpaths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43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5"/>
          <p:cNvSpPr txBox="1">
            <a:spLocks noGrp="1"/>
          </p:cNvSpPr>
          <p:nvPr>
            <p:ph type="body" idx="1"/>
          </p:nvPr>
        </p:nvSpPr>
        <p:spPr>
          <a:xfrm>
            <a:off x="736980" y="1923144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b="1" dirty="0"/>
              <a:t>Face: </a:t>
            </a:r>
            <a:r>
              <a:rPr lang="en-US" dirty="0"/>
              <a:t>Finish the top face of a part.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b="1" dirty="0"/>
              <a:t>2D Pocket</a:t>
            </a:r>
            <a:r>
              <a:rPr lang="en-US" dirty="0"/>
              <a:t>: Rough and finish open and closed pockets with an offset strategy.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b="1" dirty="0"/>
              <a:t>2D Adaptive Clearing</a:t>
            </a:r>
            <a:r>
              <a:rPr lang="en-US" dirty="0"/>
              <a:t>: Rough parts with a consistent chip load/constant cutter engagement strategy.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b="1" dirty="0"/>
              <a:t>2D Contour: </a:t>
            </a:r>
            <a:r>
              <a:rPr lang="en-US" dirty="0"/>
              <a:t>Rough and Finish selected chains/edges of a part.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b="1" dirty="0"/>
              <a:t>Drill: </a:t>
            </a:r>
            <a:r>
              <a:rPr lang="en-US" dirty="0"/>
              <a:t>Spot, drill, and tap blind and through holes in a part.</a:t>
            </a:r>
            <a:endParaRPr dirty="0"/>
          </a:p>
        </p:txBody>
      </p:sp>
      <p:sp>
        <p:nvSpPr>
          <p:cNvPr id="159" name="Google Shape;159;p35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Toolpath types</a:t>
            </a:r>
            <a:endParaRPr/>
          </a:p>
        </p:txBody>
      </p:sp>
      <p:pic>
        <p:nvPicPr>
          <p:cNvPr id="160" name="Google Shape;160;p35" descr="Graphical user interface, applicati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79101" y="1923144"/>
            <a:ext cx="2823391" cy="5646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5" descr="Graphical user interface, applicati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837626" y="1949270"/>
            <a:ext cx="2397205" cy="198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6"/>
          <p:cNvSpPr txBox="1">
            <a:spLocks noGrp="1"/>
          </p:cNvSpPr>
          <p:nvPr>
            <p:ph type="body" idx="1"/>
          </p:nvPr>
        </p:nvSpPr>
        <p:spPr>
          <a:xfrm>
            <a:off x="736980" y="1967626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16"/>
              <a:buFont typeface="Arial"/>
              <a:buChar char="•"/>
            </a:pPr>
            <a:r>
              <a:rPr lang="en-US" dirty="0"/>
              <a:t>Facing removes all material from the top of stock to the top of part for a finished machined face.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16"/>
              <a:buFont typeface="Arial"/>
              <a:buChar char="•"/>
            </a:pPr>
            <a:r>
              <a:rPr lang="en-US" dirty="0"/>
              <a:t>Can be done with large endmills or specific shell mills and face mills.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16"/>
              <a:buFont typeface="Arial"/>
              <a:buChar char="•"/>
            </a:pPr>
            <a:r>
              <a:rPr lang="en-US" dirty="0"/>
              <a:t>Will use the stock definition or selected area.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16"/>
              <a:buFont typeface="Arial"/>
              <a:buChar char="•"/>
            </a:pPr>
            <a:r>
              <a:rPr lang="en-US" dirty="0"/>
              <a:t>No tool containment options. All toolpaths will enter/exit from outside of stock or selection.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67" name="Google Shape;167;p36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Face</a:t>
            </a:r>
            <a:endParaRPr/>
          </a:p>
        </p:txBody>
      </p:sp>
      <p:pic>
        <p:nvPicPr>
          <p:cNvPr id="168" name="Google Shape;168;p36" descr="A picture containing LEGO, toy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77300" y="1262231"/>
            <a:ext cx="9209524" cy="7057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>
            <a:spLocks noGrp="1"/>
          </p:cNvSpPr>
          <p:nvPr>
            <p:ph type="body" idx="1"/>
          </p:nvPr>
        </p:nvSpPr>
        <p:spPr>
          <a:xfrm>
            <a:off x="736980" y="19710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dirty="0"/>
              <a:t>Creates a roughing operation that uses toolpaths parallel to selected geometry.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dirty="0"/>
              <a:t>Can be used on open or closed pockets at multiple depths in the same operation.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dirty="0"/>
              <a:t>Great option to finish the floor and sides of pockets where material has been left from roughing operations.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2816"/>
              <a:buFont typeface="Arial"/>
              <a:buChar char="•"/>
            </a:pPr>
            <a:r>
              <a:rPr lang="en-US" dirty="0"/>
              <a:t>Poor option for deep pockets or geometry with multiple tight corners. Tool loads will not be consistent.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74" name="Google Shape;174;p37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2D Pocket</a:t>
            </a:r>
            <a:endParaRPr/>
          </a:p>
        </p:txBody>
      </p:sp>
      <p:pic>
        <p:nvPicPr>
          <p:cNvPr id="175" name="Google Shape;17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9803" y="1262231"/>
            <a:ext cx="8944518" cy="7057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/>
              <a:buChar char="•"/>
            </a:pPr>
            <a:r>
              <a:rPr lang="en-US"/>
              <a:t>Creates a roughing operation that uses a consistent chip load/constant engagement angle.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/>
              <a:buChar char="•"/>
            </a:pPr>
            <a:r>
              <a:rPr lang="en-US"/>
              <a:t>Can be used on open or closed pockets at multiple depths in the same operation.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/>
              <a:buChar char="•"/>
            </a:pPr>
            <a:r>
              <a:rPr lang="en-US"/>
              <a:t>Great option for deep and complex pockets.  Tools can generally cut their full flute depth at higher feedrates as compared to a 2D Pocket toolpath.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/>
              <a:buChar char="•"/>
            </a:pPr>
            <a:r>
              <a:rPr lang="en-US"/>
              <a:t>Poor option for finishing walls and floors.  Should be used as a roughing operation only.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60810"/>
              <a:buNone/>
            </a:pPr>
            <a:endParaRPr/>
          </a:p>
        </p:txBody>
      </p:sp>
      <p:sp>
        <p:nvSpPr>
          <p:cNvPr id="181" name="Google Shape;181;p38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2D Adaptive Clearing</a:t>
            </a:r>
            <a:endParaRPr/>
          </a:p>
        </p:txBody>
      </p:sp>
      <p:pic>
        <p:nvPicPr>
          <p:cNvPr id="182" name="Google Shape;182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30544" y="1262231"/>
            <a:ext cx="8103036" cy="7057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9"/>
          <p:cNvSpPr txBox="1">
            <a:spLocks noGrp="1"/>
          </p:cNvSpPr>
          <p:nvPr>
            <p:ph type="body" idx="1"/>
          </p:nvPr>
        </p:nvSpPr>
        <p:spPr>
          <a:xfrm>
            <a:off x="717137" y="195072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77500" lnSpcReduction="200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7999"/>
              <a:buFont typeface="Arial"/>
              <a:buChar char="•"/>
            </a:pPr>
            <a:r>
              <a:rPr lang="en-US" sz="3800" dirty="0"/>
              <a:t>Creates a toolpath based on selected 2D contours.</a:t>
            </a:r>
            <a:endParaRPr sz="3800"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7999"/>
              <a:buFont typeface="Arial"/>
              <a:buChar char="•"/>
            </a:pPr>
            <a:r>
              <a:rPr lang="en-US" sz="3800" dirty="0"/>
              <a:t>Can be used on open/closed pockets or open/closed chains/contours at multiple depths in the same operation, but each selection must be in 2D/flat relatives to the XY plane.</a:t>
            </a:r>
            <a:endParaRPr sz="3800"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7999"/>
              <a:buFont typeface="Arial"/>
              <a:buChar char="•"/>
            </a:pPr>
            <a:r>
              <a:rPr lang="en-US" sz="3800" dirty="0"/>
              <a:t>Has options for roughing, finishing, multiple depths, ramps and leads and can use stock contours to reduce non-cutting feed motions.</a:t>
            </a:r>
            <a:endParaRPr sz="3800"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7999"/>
              <a:buFont typeface="Arial"/>
              <a:buChar char="•"/>
            </a:pPr>
            <a:r>
              <a:rPr lang="en-US" sz="3800" dirty="0"/>
              <a:t>Great option for finishing walls and profiles of parts.</a:t>
            </a:r>
            <a:endParaRPr sz="3800"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7999"/>
              <a:buFont typeface="Arial"/>
              <a:buChar char="•"/>
            </a:pPr>
            <a:r>
              <a:rPr lang="en-US" sz="3800" dirty="0"/>
              <a:t>Poor options for roughing and mass material removal.</a:t>
            </a:r>
            <a:endParaRPr sz="3800" dirty="0"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66176"/>
              <a:buNone/>
            </a:pPr>
            <a:endParaRPr dirty="0"/>
          </a:p>
        </p:txBody>
      </p:sp>
      <p:sp>
        <p:nvSpPr>
          <p:cNvPr id="188" name="Google Shape;188;p39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2D Contour</a:t>
            </a:r>
            <a:endParaRPr/>
          </a:p>
        </p:txBody>
      </p:sp>
      <p:pic>
        <p:nvPicPr>
          <p:cNvPr id="189" name="Google Shape;189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30544" y="1262231"/>
            <a:ext cx="8103036" cy="7057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0"/>
          <p:cNvSpPr txBox="1">
            <a:spLocks noGrp="1"/>
          </p:cNvSpPr>
          <p:nvPr>
            <p:ph type="body" idx="1"/>
          </p:nvPr>
        </p:nvSpPr>
        <p:spPr>
          <a:xfrm>
            <a:off x="736980" y="1912388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dirty="0"/>
              <a:t>Creates a toolpath based on selected points, hole faces, or diameter ranges.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dirty="0"/>
              <a:t>Commonly used to spot drill, drill, and tap holes.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dirty="0"/>
              <a:t>Offers multiple cycle types such as pecking and dwelling to aid in chip removal and hole clearing.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dirty="0"/>
              <a:t>Offers drilling specific options such as “drill tip through bottom” when specifying heights.</a:t>
            </a:r>
            <a:endParaRPr dirty="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dirty="0"/>
              <a:t>Can be used on counter-sunk and counter-bore holes and will merge hole segments to calculate drill depth.</a:t>
            </a:r>
            <a:endParaRPr dirty="0"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60810"/>
              <a:buNone/>
            </a:pPr>
            <a:endParaRPr dirty="0"/>
          </a:p>
        </p:txBody>
      </p:sp>
      <p:sp>
        <p:nvSpPr>
          <p:cNvPr id="195" name="Google Shape;195;p40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Drill/Tap</a:t>
            </a:r>
            <a:endParaRPr/>
          </a:p>
        </p:txBody>
      </p:sp>
      <p:pic>
        <p:nvPicPr>
          <p:cNvPr id="196" name="Google Shape;19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30544" y="1912388"/>
            <a:ext cx="8103036" cy="5756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85120" y="1927383"/>
            <a:ext cx="7597100" cy="564555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1"/>
          <p:cNvSpPr txBox="1">
            <a:spLocks noGrp="1"/>
          </p:cNvSpPr>
          <p:nvPr>
            <p:ph type="body" idx="1"/>
          </p:nvPr>
        </p:nvSpPr>
        <p:spPr>
          <a:xfrm>
            <a:off x="736980" y="1330960"/>
            <a:ext cx="1072350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25000" lnSpcReduction="20000"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Thread: </a:t>
            </a:r>
            <a:r>
              <a:rPr lang="en-US" sz="12000"/>
              <a:t>Creates spiraling helical cuts for milling threads.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Bore: </a:t>
            </a:r>
            <a:r>
              <a:rPr lang="en-US" sz="12000"/>
              <a:t>Creates a spiraling helical cut that maintains tool contact with selection.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Circular: </a:t>
            </a:r>
            <a:r>
              <a:rPr lang="en-US" sz="12000"/>
              <a:t>Creates circular cuts at multiple heights on selected faces with included lead-in/lead-out movements.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Engrave</a:t>
            </a:r>
            <a:r>
              <a:rPr lang="en-US" sz="12000"/>
              <a:t>: Creates a cut along a selected path using a V shaped tool.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2D Chamfer: </a:t>
            </a:r>
            <a:r>
              <a:rPr lang="en-US" sz="12000"/>
              <a:t>Creates cuts along edges with a V shaped tool.  </a:t>
            </a:r>
            <a:r>
              <a:rPr lang="en-US" sz="12000" i="1"/>
              <a:t>Note</a:t>
            </a:r>
            <a:r>
              <a:rPr lang="en-US" sz="12000"/>
              <a:t>: 2D Chamfer offers collision avoidance with part features.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Slot: </a:t>
            </a:r>
            <a:r>
              <a:rPr lang="en-US" sz="12000"/>
              <a:t>Mills a slot following a centerline path.</a:t>
            </a:r>
            <a:endParaRPr sz="12000"/>
          </a:p>
          <a:p>
            <a:pPr marL="457200" lvl="0" indent="-3429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ct val="88000"/>
              <a:buFont typeface="Arial"/>
              <a:buChar char="•"/>
            </a:pPr>
            <a:r>
              <a:rPr lang="en-US" sz="12000" b="1"/>
              <a:t>3D Adaptive Clearing: </a:t>
            </a:r>
            <a:r>
              <a:rPr lang="en-US" sz="12000"/>
              <a:t>3D Adaptive motion roughing toolpath that is model aware and can quickly remove material from simple or complex</a:t>
            </a:r>
            <a:r>
              <a:rPr lang="en-US" sz="8600"/>
              <a:t> </a:t>
            </a:r>
            <a:r>
              <a:rPr lang="en-US" sz="12000"/>
              <a:t>parts.</a:t>
            </a:r>
            <a:endParaRPr sz="12000"/>
          </a:p>
          <a:p>
            <a:pPr marL="457200" lvl="0" indent="-2286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90000"/>
              <a:buNone/>
            </a:pPr>
            <a:endParaRPr/>
          </a:p>
        </p:txBody>
      </p:sp>
      <p:sp>
        <p:nvSpPr>
          <p:cNvPr id="203" name="Google Shape;203;p41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Additional Toolpaths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 txBox="1">
            <a:spLocks noGrp="1"/>
          </p:cNvSpPr>
          <p:nvPr>
            <p:ph type="body" idx="1"/>
          </p:nvPr>
        </p:nvSpPr>
        <p:spPr>
          <a:xfrm>
            <a:off x="733425" y="1148112"/>
            <a:ext cx="11298000" cy="90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75407"/>
              <a:buNone/>
            </a:pPr>
            <a:r>
              <a:rPr lang="en-US" sz="3850" dirty="0"/>
              <a:t>When programming most parts there will be a common workflow and set of toolpaths used.  This is going to vary based on part geometry, but in general you will notice the following:</a:t>
            </a:r>
            <a:endParaRPr sz="385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Face: </a:t>
            </a:r>
            <a:r>
              <a:rPr lang="en-US" sz="3500" dirty="0"/>
              <a:t>Remove the rough stock from the top of the part down to the highest machined face using a large face mill.</a:t>
            </a:r>
            <a:endParaRPr sz="350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2D Adaptive: </a:t>
            </a:r>
            <a:r>
              <a:rPr lang="en-US" sz="3500" dirty="0"/>
              <a:t>Rough the entire part with the largest endmill.  Use semi-roughing passes with smaller tools as needed leaving a small amount of material to be finished.</a:t>
            </a:r>
            <a:endParaRPr sz="350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2D Pocket: </a:t>
            </a:r>
            <a:r>
              <a:rPr lang="en-US" sz="3500" dirty="0"/>
              <a:t>Finish cut walls and floors of pockets at the same time removing the small amount of material left from roughing.</a:t>
            </a:r>
            <a:endParaRPr sz="350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2D Contour: </a:t>
            </a:r>
            <a:r>
              <a:rPr lang="en-US" sz="3500" dirty="0"/>
              <a:t>Finish edges of geometry with a finish or multiple finish passes as required.</a:t>
            </a:r>
            <a:endParaRPr sz="350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Drill: </a:t>
            </a:r>
            <a:r>
              <a:rPr lang="en-US" sz="3500" dirty="0"/>
              <a:t>Spot, drill, and tap holes as required.</a:t>
            </a:r>
            <a:endParaRPr sz="3500" dirty="0"/>
          </a:p>
          <a:p>
            <a:pPr marL="914400" lvl="1" indent="-392017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sz="3500" b="1" dirty="0"/>
              <a:t>2D Chamfer: </a:t>
            </a:r>
            <a:r>
              <a:rPr lang="en-US" sz="3500" dirty="0"/>
              <a:t>Deburr sharp edges of part with a small chamfer as specified in the design or detailed drawing.</a:t>
            </a:r>
            <a:endParaRPr sz="3500" dirty="0"/>
          </a:p>
        </p:txBody>
      </p:sp>
      <p:sp>
        <p:nvSpPr>
          <p:cNvPr id="209" name="Google Shape;209;p42"/>
          <p:cNvSpPr txBox="1">
            <a:spLocks noGrp="1"/>
          </p:cNvSpPr>
          <p:nvPr>
            <p:ph type="title"/>
          </p:nvPr>
        </p:nvSpPr>
        <p:spPr>
          <a:xfrm>
            <a:off x="736955" y="490296"/>
            <a:ext cx="168141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Common Workflow</a:t>
            </a:r>
            <a:endParaRPr/>
          </a:p>
        </p:txBody>
      </p:sp>
      <p:pic>
        <p:nvPicPr>
          <p:cNvPr id="210" name="Google Shape;21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31334" y="1763429"/>
            <a:ext cx="5301626" cy="6760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theme/theme1.xml><?xml version="1.0" encoding="utf-8"?>
<a:theme xmlns:a="http://schemas.openxmlformats.org/drawingml/2006/main" name="Autodesk Theme">
  <a:themeElements>
    <a:clrScheme name="Custom 8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2BC275"/>
      </a:accent1>
      <a:accent2>
        <a:srgbClr val="5F60FF"/>
      </a:accent2>
      <a:accent3>
        <a:srgbClr val="D74E26"/>
      </a:accent3>
      <a:accent4>
        <a:srgbClr val="FFC31A"/>
      </a:accent4>
      <a:accent5>
        <a:srgbClr val="37A5CC"/>
      </a:accent5>
      <a:accent6>
        <a:srgbClr val="E51050"/>
      </a:accent6>
      <a:hlink>
        <a:srgbClr val="000000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742</Words>
  <Application>Microsoft Macintosh PowerPoint</Application>
  <PresentationFormat>Custom</PresentationFormat>
  <Paragraphs>50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Noto Sans</vt:lpstr>
      <vt:lpstr>Autodesk Theme</vt:lpstr>
      <vt:lpstr>Types of 2D toolpaths</vt:lpstr>
      <vt:lpstr>Toolpath types</vt:lpstr>
      <vt:lpstr>Face</vt:lpstr>
      <vt:lpstr>2D Pocket</vt:lpstr>
      <vt:lpstr>2D Adaptive Clearing</vt:lpstr>
      <vt:lpstr>2D Contour</vt:lpstr>
      <vt:lpstr>Drill/Tap</vt:lpstr>
      <vt:lpstr>Additional Toolpaths</vt:lpstr>
      <vt:lpstr>Common Workflow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2D toolpaths</dc:title>
  <dc:creator>Matthew Perez</dc:creator>
  <cp:lastModifiedBy>Jessica Bendy</cp:lastModifiedBy>
  <cp:revision>4</cp:revision>
  <dcterms:created xsi:type="dcterms:W3CDTF">2021-11-15T20:13:18Z</dcterms:created>
  <dcterms:modified xsi:type="dcterms:W3CDTF">2023-05-31T23:15:08Z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0x010100B5C4813D7BB9BA43A46665860B1DA385</vt:lpwstr>
  </property>
  <property fmtid="{D5CDD505-2E9C-101B-9397-08002B2CF9AE}" pid="3" name="MediaServiceImageTags">
    <vt:lpwstr/>
  </property>
</Properties>
</file>